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17"/>
  </p:notesMasterIdLst>
  <p:sldIdLst>
    <p:sldId id="281" r:id="rId2"/>
    <p:sldId id="284" r:id="rId3"/>
    <p:sldId id="282" r:id="rId4"/>
    <p:sldId id="285" r:id="rId5"/>
    <p:sldId id="288" r:id="rId6"/>
    <p:sldId id="289" r:id="rId7"/>
    <p:sldId id="287" r:id="rId8"/>
    <p:sldId id="290" r:id="rId9"/>
    <p:sldId id="291" r:id="rId10"/>
    <p:sldId id="293" r:id="rId11"/>
    <p:sldId id="294" r:id="rId12"/>
    <p:sldId id="298" r:id="rId13"/>
    <p:sldId id="295" r:id="rId14"/>
    <p:sldId id="296" r:id="rId15"/>
    <p:sldId id="286" r:id="rId16"/>
  </p:sldIdLst>
  <p:sldSz cx="24377650" cy="13716000"/>
  <p:notesSz cx="6858000" cy="9144000"/>
  <p:embeddedFontLst>
    <p:embeddedFont>
      <p:font typeface="Nuni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325863-16B1-4209-ABDB-33116F94CF84}">
  <a:tblStyle styleId="{42325863-16B1-4209-ABDB-33116F94CF84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DF6"/>
          </a:solidFill>
        </a:fill>
      </a:tcStyle>
    </a:wholeTbl>
    <a:band1H>
      <a:tcTxStyle/>
      <a:tcStyle>
        <a:tcBdr/>
        <a:fill>
          <a:solidFill>
            <a:srgbClr val="CBDAE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AE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1484"/>
  </p:normalViewPr>
  <p:slideViewPr>
    <p:cSldViewPr snapToGrid="0" snapToObjects="1">
      <p:cViewPr varScale="1">
        <p:scale>
          <a:sx n="43" d="100"/>
          <a:sy n="43" d="100"/>
        </p:scale>
        <p:origin x="63" y="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51397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25518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901921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755065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244077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4582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Standard RNN used for sequential data by using previous neuron states as inputs.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LSTM expands on the original ones by including multiple different features that deal with the vanishing gradients problem such as the forget gate, cell state, output, new information etc.</a:t>
            </a:r>
          </a:p>
        </p:txBody>
      </p:sp>
    </p:spTree>
    <p:extLst>
      <p:ext uri="{BB962C8B-B14F-4D97-AF65-F5344CB8AC3E}">
        <p14:creationId xmlns:p14="http://schemas.microsoft.com/office/powerpoint/2010/main" val="3520842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49727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62899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984366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565359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85353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570214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704567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 rot="5400000">
            <a:off x="-16715229" y="-397359"/>
            <a:ext cx="24535151" cy="4304369"/>
            <a:chOff x="0" y="-156114"/>
            <a:chExt cx="24535151" cy="4304369"/>
          </a:xfrm>
        </p:grpSpPr>
        <p:sp>
          <p:nvSpPr>
            <p:cNvPr id="12" name="Google Shape;12;p2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ault">
  <p:cSld name="2_Defaul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3"/>
          <p:cNvGrpSpPr/>
          <p:nvPr/>
        </p:nvGrpSpPr>
        <p:grpSpPr>
          <a:xfrm rot="10800000">
            <a:off x="-23443" y="10974733"/>
            <a:ext cx="24535152" cy="4304369"/>
            <a:chOff x="0" y="-156114"/>
            <a:chExt cx="24535151" cy="4304369"/>
          </a:xfrm>
        </p:grpSpPr>
        <p:sp>
          <p:nvSpPr>
            <p:cNvPr id="39" name="Google Shape;39;p3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/>
        </p:nvSpPr>
        <p:spPr>
          <a:xfrm>
            <a:off x="734484" y="5733603"/>
            <a:ext cx="25045639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lvl="0"/>
            <a:r>
              <a:rPr lang="en-US" sz="8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DRAW: </a:t>
            </a:r>
          </a:p>
          <a:p>
            <a:pPr lvl="0"/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Deep Recurrent Attentive Writer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" name="Google Shape;69;p4"/>
          <p:cNvSpPr txBox="1"/>
          <p:nvPr/>
        </p:nvSpPr>
        <p:spPr>
          <a:xfrm>
            <a:off x="710358" y="11428350"/>
            <a:ext cx="4965355" cy="57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3600" dirty="0">
                <a:solidFill>
                  <a:schemeClr val="dk1"/>
                </a:solidFill>
                <a:latin typeface="Nunito"/>
                <a:ea typeface="+mn-ea"/>
                <a:cs typeface="+mn-cs"/>
                <a:sym typeface="Nunito"/>
              </a:rPr>
              <a:t>May 13th 2019</a:t>
            </a:r>
            <a:endParaRPr sz="3600" dirty="0">
              <a:solidFill>
                <a:schemeClr val="dk1"/>
              </a:solidFill>
              <a:latin typeface="Nunito"/>
              <a:ea typeface="+mn-ea"/>
              <a:cs typeface="+mn-cs"/>
              <a:sym typeface="Nunito"/>
            </a:endParaRPr>
          </a:p>
        </p:txBody>
      </p:sp>
      <p:grpSp>
        <p:nvGrpSpPr>
          <p:cNvPr id="70" name="Google Shape;70;p4"/>
          <p:cNvGrpSpPr/>
          <p:nvPr/>
        </p:nvGrpSpPr>
        <p:grpSpPr>
          <a:xfrm>
            <a:off x="0" y="-192504"/>
            <a:ext cx="24535152" cy="4304369"/>
            <a:chOff x="0" y="-156114"/>
            <a:chExt cx="24535151" cy="4304369"/>
          </a:xfrm>
        </p:grpSpPr>
        <p:sp>
          <p:nvSpPr>
            <p:cNvPr id="71" name="Google Shape;71;p4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670B51-95AC-4145-9B86-305BAD7BE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471240"/>
              </p:ext>
            </p:extLst>
          </p:nvPr>
        </p:nvGraphicFramePr>
        <p:xfrm>
          <a:off x="734484" y="8691702"/>
          <a:ext cx="8366404" cy="195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3202">
                  <a:extLst>
                    <a:ext uri="{9D8B030D-6E8A-4147-A177-3AD203B41FA5}">
                      <a16:colId xmlns:a16="http://schemas.microsoft.com/office/drawing/2014/main" val="1885336411"/>
                    </a:ext>
                  </a:extLst>
                </a:gridCol>
                <a:gridCol w="4183202">
                  <a:extLst>
                    <a:ext uri="{9D8B030D-6E8A-4147-A177-3AD203B41FA5}">
                      <a16:colId xmlns:a16="http://schemas.microsoft.com/office/drawing/2014/main" val="3531398792"/>
                    </a:ext>
                  </a:extLst>
                </a:gridCol>
              </a:tblGrid>
              <a:tr h="979565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Nasir Khalid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65082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6631629"/>
                  </a:ext>
                </a:extLst>
              </a:tr>
              <a:tr h="979565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Yousif Khaireddin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63618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39916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C74C53B-3EAD-6D4F-BEEB-8FC971864321}"/>
              </a:ext>
            </a:extLst>
          </p:cNvPr>
          <p:cNvSpPr txBox="1"/>
          <p:nvPr/>
        </p:nvSpPr>
        <p:spPr>
          <a:xfrm>
            <a:off x="-2660073" y="-63176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17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Explaining the ‘Crop’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DB2DB-7AEC-9349-846B-B2B727C6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872" y="1778450"/>
            <a:ext cx="10998200" cy="9702800"/>
          </a:xfrm>
          <a:prstGeom prst="rect">
            <a:avLst/>
          </a:prstGeom>
        </p:spPr>
      </p:pic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A7F8DA09-FE75-274B-804C-9B0A10D89A8A}"/>
              </a:ext>
            </a:extLst>
          </p:cNvPr>
          <p:cNvSpPr txBox="1"/>
          <p:nvPr/>
        </p:nvSpPr>
        <p:spPr>
          <a:xfrm>
            <a:off x="1467853" y="4641275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cropping is actually a collection of 2D gaussian filters.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The filters are placed at centers X, Y and have dimensions N X N.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We stride the filters along to get multiple values along each timestep. Also have intensity values for each one.</a:t>
            </a: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14312019" y="11481250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Example [3]</a:t>
            </a:r>
            <a:endParaRPr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DA2813-46DC-9443-AF5B-0B8A2A94972B}"/>
              </a:ext>
            </a:extLst>
          </p:cNvPr>
          <p:cNvCxnSpPr/>
          <p:nvPr/>
        </p:nvCxnSpPr>
        <p:spPr>
          <a:xfrm>
            <a:off x="20838696" y="9216189"/>
            <a:ext cx="19491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129;p8">
            <a:extLst>
              <a:ext uri="{FF2B5EF4-FFF2-40B4-BE49-F238E27FC236}">
                <a16:creationId xmlns:a16="http://schemas.microsoft.com/office/drawing/2014/main" id="{D7EB8207-E62D-7A41-BF79-702F68939A5F}"/>
              </a:ext>
            </a:extLst>
          </p:cNvPr>
          <p:cNvSpPr txBox="1"/>
          <p:nvPr/>
        </p:nvSpPr>
        <p:spPr>
          <a:xfrm>
            <a:off x="18185353" y="9379222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Gaussian Filters</a:t>
            </a:r>
            <a:endParaRPr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81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Explaining the ‘Crop’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A7F8DA09-FE75-274B-804C-9B0A10D89A8A}"/>
              </a:ext>
            </a:extLst>
          </p:cNvPr>
          <p:cNvSpPr txBox="1"/>
          <p:nvPr/>
        </p:nvSpPr>
        <p:spPr>
          <a:xfrm>
            <a:off x="1467853" y="4033205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First one is small stride and intensity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Second is large stride and small intensity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Last has high stride and high intensity.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Initial parameters are set so as to cover the whole image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The Write function pulls parameters from the Decoders previous state</a:t>
            </a: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14312019" y="11481250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Attention Example [5]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84797-6E4A-FB44-8864-AD9CC6347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7161" y="3736472"/>
            <a:ext cx="10024441" cy="72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5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Generating MNIST Data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8055598" y="10959915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MNIST Generation[1]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29103-457B-45F8-A854-7A42AA3AD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587" y="3090862"/>
            <a:ext cx="8372475" cy="75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2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Generating Street Numbers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8055598" y="10959915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Street number generation [5]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841614-151F-D74B-99FF-9D889427F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195" y="3450787"/>
            <a:ext cx="7322837" cy="7305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37176E-AA52-4641-97E3-8F6CB7BFF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419" y="3545326"/>
            <a:ext cx="7989062" cy="72109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21028F-9096-8745-894A-BD98E314D8BB}"/>
              </a:ext>
            </a:extLst>
          </p:cNvPr>
          <p:cNvCxnSpPr>
            <a:cxnSpLocks/>
          </p:cNvCxnSpPr>
          <p:nvPr/>
        </p:nvCxnSpPr>
        <p:spPr>
          <a:xfrm flipV="1">
            <a:off x="10477113" y="7150778"/>
            <a:ext cx="3423424" cy="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779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Generating CIFAR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8156324" y="11072585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CIFAR 10 Generation [5]</a:t>
            </a:r>
            <a:endParaRPr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21028F-9096-8745-894A-BD98E314D8BB}"/>
              </a:ext>
            </a:extLst>
          </p:cNvPr>
          <p:cNvCxnSpPr/>
          <p:nvPr/>
        </p:nvCxnSpPr>
        <p:spPr>
          <a:xfrm flipH="1">
            <a:off x="10154653" y="7103509"/>
            <a:ext cx="3633536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712BE62-97FD-B846-ACC8-69CDB880F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126" y="3496507"/>
            <a:ext cx="7630193" cy="757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99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References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Google Shape;129;p8">
            <a:extLst>
              <a:ext uri="{FF2B5EF4-FFF2-40B4-BE49-F238E27FC236}">
                <a16:creationId xmlns:a16="http://schemas.microsoft.com/office/drawing/2014/main" id="{8DCB7204-9212-3443-846F-6FF9E6998596}"/>
              </a:ext>
            </a:extLst>
          </p:cNvPr>
          <p:cNvSpPr txBox="1"/>
          <p:nvPr/>
        </p:nvSpPr>
        <p:spPr>
          <a:xfrm>
            <a:off x="1467853" y="2863996"/>
            <a:ext cx="21849347" cy="851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[1] Week 10, Lecture Slides 01 for ELE49409 by Dr. Usman Tariq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[2] Week 10, Lecture Slides 02 for ELE49409 by Dr. Usman Tariq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[3] K. Frans, “Variational Autoencoders Explained,”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kevin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frans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blog, 05-May-2017. [Online]. Available: http://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kvfrans.com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/variational-autoencoders-explained/. [Accessed: 11-May-2019].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[4]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Kennycason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“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kennycason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neural_network_kotlin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,” GitHub, 05-May-2018. [Online]. Available: https://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github.com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kennycason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neural_network_kotlin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. [Accessed: 11-May-2019].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[5] Gregor, Karol,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Danihelka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Ivo, Alex, Rezende, D. Jimenez, and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Daan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“DRAW: A Recurrent Neural Network For Image Generation,” 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arXiv.org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20-May-2015. [Online]. Available: https://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arxiv.org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/abs/1502.04623. [Accessed: 11-May-2019].</a:t>
            </a:r>
          </a:p>
          <a:p>
            <a:endParaRPr sz="3600" dirty="0">
              <a:solidFill>
                <a:schemeClr val="dk2"/>
              </a:solidFill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4539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10">
            <a:extLst>
              <a:ext uri="{FF2B5EF4-FFF2-40B4-BE49-F238E27FC236}">
                <a16:creationId xmlns:a16="http://schemas.microsoft.com/office/drawing/2014/main" id="{4E40BF90-783D-454D-8F2F-0E0416BD74F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Outline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Google Shape;133;p8">
            <a:extLst>
              <a:ext uri="{FF2B5EF4-FFF2-40B4-BE49-F238E27FC236}">
                <a16:creationId xmlns:a16="http://schemas.microsoft.com/office/drawing/2014/main" id="{153E9E46-39CA-C54D-89CB-9FF69DEA5DEC}"/>
              </a:ext>
            </a:extLst>
          </p:cNvPr>
          <p:cNvSpPr txBox="1"/>
          <p:nvPr/>
        </p:nvSpPr>
        <p:spPr>
          <a:xfrm>
            <a:off x="1467853" y="3152826"/>
            <a:ext cx="8927431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Recap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Introduction to DRAW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Main Features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Architecture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Selective Attention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Results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References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5716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Recurrent Neural Networks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BC8F51-A94C-7B40-BCCE-916E02864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952" y="4028303"/>
            <a:ext cx="6547938" cy="6270376"/>
          </a:xfrm>
          <a:prstGeom prst="rect">
            <a:avLst/>
          </a:prstGeom>
        </p:spPr>
      </p:pic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Recap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29;p8">
            <a:extLst>
              <a:ext uri="{FF2B5EF4-FFF2-40B4-BE49-F238E27FC236}">
                <a16:creationId xmlns:a16="http://schemas.microsoft.com/office/drawing/2014/main" id="{C88A70A6-26CA-4B4F-88CE-B7866E8E37BD}"/>
              </a:ext>
            </a:extLst>
          </p:cNvPr>
          <p:cNvSpPr txBox="1"/>
          <p:nvPr/>
        </p:nvSpPr>
        <p:spPr>
          <a:xfrm>
            <a:off x="3657759" y="10299512"/>
            <a:ext cx="49984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 Standard RNN [1]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20416-1895-9A41-8D75-9DDC3510E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7262" y="2211587"/>
            <a:ext cx="6978315" cy="8369490"/>
          </a:xfrm>
          <a:prstGeom prst="rect">
            <a:avLst/>
          </a:prstGeom>
        </p:spPr>
      </p:pic>
      <p:sp>
        <p:nvSpPr>
          <p:cNvPr id="14" name="Google Shape;129;p8">
            <a:extLst>
              <a:ext uri="{FF2B5EF4-FFF2-40B4-BE49-F238E27FC236}">
                <a16:creationId xmlns:a16="http://schemas.microsoft.com/office/drawing/2014/main" id="{F0DAE51D-399C-1E42-BB44-F76FC804390A}"/>
              </a:ext>
            </a:extLst>
          </p:cNvPr>
          <p:cNvSpPr txBox="1"/>
          <p:nvPr/>
        </p:nvSpPr>
        <p:spPr>
          <a:xfrm>
            <a:off x="15697359" y="10299512"/>
            <a:ext cx="49984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LSTM Network [2]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98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78180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Variational Autoencoder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AF38F-725E-B442-A419-FB77188C2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0" y="3271167"/>
            <a:ext cx="10202778" cy="6979768"/>
          </a:xfrm>
          <a:prstGeom prst="rect">
            <a:avLst/>
          </a:prstGeom>
        </p:spPr>
      </p:pic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Recap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" name="Google Shape;129;p8">
            <a:extLst>
              <a:ext uri="{FF2B5EF4-FFF2-40B4-BE49-F238E27FC236}">
                <a16:creationId xmlns:a16="http://schemas.microsoft.com/office/drawing/2014/main" id="{60891E60-D255-9849-AF17-0346BE2095D4}"/>
              </a:ext>
            </a:extLst>
          </p:cNvPr>
          <p:cNvSpPr txBox="1"/>
          <p:nvPr/>
        </p:nvSpPr>
        <p:spPr>
          <a:xfrm>
            <a:off x="14271114" y="10435600"/>
            <a:ext cx="634934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Variational Autoencoder [3]</a:t>
            </a:r>
            <a:endParaRPr dirty="0"/>
          </a:p>
        </p:txBody>
      </p:sp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4E1FEB48-77CF-134E-B3F3-32458D94C765}"/>
              </a:ext>
            </a:extLst>
          </p:cNvPr>
          <p:cNvSpPr txBox="1"/>
          <p:nvPr/>
        </p:nvSpPr>
        <p:spPr>
          <a:xfrm>
            <a:off x="1467853" y="3608046"/>
            <a:ext cx="9889958" cy="373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Force autoencoder to generate latent vectors that roughly follow a unit gaussian distribution</a:t>
            </a:r>
          </a:p>
          <a:p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Loss function shown below: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F7935-1C31-8646-B425-40F268854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853" y="6761051"/>
            <a:ext cx="9889958" cy="797577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385CDB0E-6FD2-9248-902F-7569433B0B67}"/>
              </a:ext>
            </a:extLst>
          </p:cNvPr>
          <p:cNvSpPr/>
          <p:nvPr/>
        </p:nvSpPr>
        <p:spPr>
          <a:xfrm rot="16200000">
            <a:off x="5026163" y="6167944"/>
            <a:ext cx="877093" cy="38934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23FDD14-B508-CC42-9347-C963E6CC32FE}"/>
              </a:ext>
            </a:extLst>
          </p:cNvPr>
          <p:cNvSpPr/>
          <p:nvPr/>
        </p:nvSpPr>
        <p:spPr>
          <a:xfrm rot="16200000">
            <a:off x="9219168" y="6414590"/>
            <a:ext cx="877093" cy="340019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29;p8">
            <a:extLst>
              <a:ext uri="{FF2B5EF4-FFF2-40B4-BE49-F238E27FC236}">
                <a16:creationId xmlns:a16="http://schemas.microsoft.com/office/drawing/2014/main" id="{3C454A29-AB75-C948-AC85-50A21B6DD02A}"/>
              </a:ext>
            </a:extLst>
          </p:cNvPr>
          <p:cNvSpPr txBox="1"/>
          <p:nvPr/>
        </p:nvSpPr>
        <p:spPr>
          <a:xfrm>
            <a:off x="3567731" y="8621610"/>
            <a:ext cx="3793958" cy="118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Reconstruction Error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Google Shape;129;p8">
            <a:extLst>
              <a:ext uri="{FF2B5EF4-FFF2-40B4-BE49-F238E27FC236}">
                <a16:creationId xmlns:a16="http://schemas.microsoft.com/office/drawing/2014/main" id="{AE4E9134-44D1-854F-B49D-9BADC12ED996}"/>
              </a:ext>
            </a:extLst>
          </p:cNvPr>
          <p:cNvSpPr txBox="1"/>
          <p:nvPr/>
        </p:nvSpPr>
        <p:spPr>
          <a:xfrm>
            <a:off x="7760735" y="8670744"/>
            <a:ext cx="3793958" cy="118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KL </a:t>
            </a:r>
          </a:p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Divergence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1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Intuition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Google Shape;129;p8">
            <a:extLst>
              <a:ext uri="{FF2B5EF4-FFF2-40B4-BE49-F238E27FC236}">
                <a16:creationId xmlns:a16="http://schemas.microsoft.com/office/drawing/2014/main" id="{19BC05DD-1A08-1547-8386-8C1DD6217001}"/>
              </a:ext>
            </a:extLst>
          </p:cNvPr>
          <p:cNvSpPr txBox="1"/>
          <p:nvPr/>
        </p:nvSpPr>
        <p:spPr>
          <a:xfrm>
            <a:off x="1467852" y="3608046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Most image generation is ’one-shot’.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When given an input, the output is produced immediately.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Humans do not really draw in this manner.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DRAW mimics the human approach to generation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Shown is a typical autoencoder output after a few Epochs, all pixels manipulated at once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CCC4ABEF-848E-914C-8E5C-A078917BD48F}"/>
              </a:ext>
            </a:extLst>
          </p:cNvPr>
          <p:cNvSpPr txBox="1"/>
          <p:nvPr/>
        </p:nvSpPr>
        <p:spPr>
          <a:xfrm>
            <a:off x="13956632" y="9604573"/>
            <a:ext cx="927309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Typical Autoencoder Output over Epochs [4]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8DEA88-18E4-9E4F-A9FC-1246788CB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558" y="3271167"/>
            <a:ext cx="5951241" cy="595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7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Intuition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Google Shape;129;p8">
            <a:extLst>
              <a:ext uri="{FF2B5EF4-FFF2-40B4-BE49-F238E27FC236}">
                <a16:creationId xmlns:a16="http://schemas.microsoft.com/office/drawing/2014/main" id="{19BC05DD-1A08-1547-8386-8C1DD6217001}"/>
              </a:ext>
            </a:extLst>
          </p:cNvPr>
          <p:cNvSpPr txBox="1"/>
          <p:nvPr/>
        </p:nvSpPr>
        <p:spPr>
          <a:xfrm>
            <a:off x="1467852" y="3608046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Most image generation is ’one-shot’.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When given an input, the output is produced immediately.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Humans do not really draw in this manner.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DRAW mimics the human approach to generation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Shown is a typical DRAW output over time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CCC4ABEF-848E-914C-8E5C-A078917BD48F}"/>
              </a:ext>
            </a:extLst>
          </p:cNvPr>
          <p:cNvSpPr txBox="1"/>
          <p:nvPr/>
        </p:nvSpPr>
        <p:spPr>
          <a:xfrm>
            <a:off x="14766000" y="9604573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Output [5]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A7AA3-BC7A-AC40-9742-9C1A5455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916" y="3608046"/>
            <a:ext cx="7543966" cy="56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8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Main Features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F72336BE-DD2D-E04D-ADE7-7FA8DD4423D3}"/>
              </a:ext>
            </a:extLst>
          </p:cNvPr>
          <p:cNvSpPr txBox="1"/>
          <p:nvPr/>
        </p:nvSpPr>
        <p:spPr>
          <a:xfrm>
            <a:off x="1467853" y="4004241"/>
            <a:ext cx="20188989" cy="373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Encoder and Decoder are Recurrent Networks</a:t>
            </a:r>
          </a:p>
          <a:p>
            <a:pPr marL="742950" indent="-742950">
              <a:buFont typeface="+mj-lt"/>
              <a:buAutoNum type="arabicPeriod"/>
            </a:pPr>
            <a:endParaRPr lang="en-US" sz="54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Decoder output are successively added over time to get output</a:t>
            </a:r>
          </a:p>
          <a:p>
            <a:pPr marL="742950" indent="-742950">
              <a:buFont typeface="+mj-lt"/>
              <a:buAutoNum type="arabicPeriod"/>
            </a:pPr>
            <a:endParaRPr lang="en-US" sz="54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 'Attention' mechanism is used which tells the network where to focus on every loop</a:t>
            </a:r>
          </a:p>
        </p:txBody>
      </p:sp>
    </p:spTree>
    <p:extLst>
      <p:ext uri="{BB962C8B-B14F-4D97-AF65-F5344CB8AC3E}">
        <p14:creationId xmlns:p14="http://schemas.microsoft.com/office/powerpoint/2010/main" val="260514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Architecture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9FB0FC-ED7C-8947-9FE0-B823CC8C1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391" y="3271167"/>
            <a:ext cx="11137900" cy="8013700"/>
          </a:xfrm>
          <a:prstGeom prst="rect">
            <a:avLst/>
          </a:prstGeom>
        </p:spPr>
      </p:pic>
      <p:sp>
        <p:nvSpPr>
          <p:cNvPr id="7" name="Google Shape;129;p8">
            <a:extLst>
              <a:ext uri="{FF2B5EF4-FFF2-40B4-BE49-F238E27FC236}">
                <a16:creationId xmlns:a16="http://schemas.microsoft.com/office/drawing/2014/main" id="{1E670A26-3D7F-1A4A-9CF7-DEE032C07BF5}"/>
              </a:ext>
            </a:extLst>
          </p:cNvPr>
          <p:cNvSpPr txBox="1"/>
          <p:nvPr/>
        </p:nvSpPr>
        <p:spPr>
          <a:xfrm>
            <a:off x="1467852" y="3608046"/>
            <a:ext cx="10154653" cy="168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LSTM Encoder and Decoder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6 equations below are repeated: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1C409-3F5A-9E4D-97FF-44761F01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505" y="5630774"/>
            <a:ext cx="8259345" cy="5446565"/>
          </a:xfrm>
          <a:prstGeom prst="rect">
            <a:avLst/>
          </a:prstGeom>
        </p:spPr>
      </p:pic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A7E8F1B4-9DF9-554A-B9FB-27C1F33A7C47}"/>
              </a:ext>
            </a:extLst>
          </p:cNvPr>
          <p:cNvSpPr txBox="1"/>
          <p:nvPr/>
        </p:nvSpPr>
        <p:spPr>
          <a:xfrm>
            <a:off x="14501305" y="11469532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Architecture [5]</a:t>
            </a:r>
            <a:endParaRPr dirty="0"/>
          </a:p>
        </p:txBody>
      </p:sp>
      <p:sp>
        <p:nvSpPr>
          <p:cNvPr id="10" name="Google Shape;129;p8">
            <a:extLst>
              <a:ext uri="{FF2B5EF4-FFF2-40B4-BE49-F238E27FC236}">
                <a16:creationId xmlns:a16="http://schemas.microsoft.com/office/drawing/2014/main" id="{601D1BAF-79A1-3A48-8428-11CEC4EC02F0}"/>
              </a:ext>
            </a:extLst>
          </p:cNvPr>
          <p:cNvSpPr txBox="1"/>
          <p:nvPr/>
        </p:nvSpPr>
        <p:spPr>
          <a:xfrm>
            <a:off x="2415505" y="11077339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Equations [5]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53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Read and Write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DB2DB-7AEC-9349-846B-B2B727C6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872" y="1778450"/>
            <a:ext cx="10998200" cy="9702800"/>
          </a:xfrm>
          <a:prstGeom prst="rect">
            <a:avLst/>
          </a:prstGeom>
        </p:spPr>
      </p:pic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A7F8DA09-FE75-274B-804C-9B0A10D89A8A}"/>
              </a:ext>
            </a:extLst>
          </p:cNvPr>
          <p:cNvSpPr txBox="1"/>
          <p:nvPr/>
        </p:nvSpPr>
        <p:spPr>
          <a:xfrm>
            <a:off x="1467853" y="4594606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Read function takes a certain portion of the image and passes it forward.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Write function puts the same ‘cropped’ portion back on in the original image.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Cropping is a good way to view the operation but it is not exactly what happens</a:t>
            </a: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14312019" y="11481250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Example [3]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98216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5">
      <a:dk1>
        <a:srgbClr val="1B243B"/>
      </a:dk1>
      <a:lt1>
        <a:srgbClr val="FFFFFF"/>
      </a:lt1>
      <a:dk2>
        <a:srgbClr val="1B243B"/>
      </a:dk2>
      <a:lt2>
        <a:srgbClr val="FFFFFF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576</Words>
  <Application>Microsoft Office PowerPoint</Application>
  <PresentationFormat>Custom</PresentationFormat>
  <Paragraphs>119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Nunito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Yousef</dc:creator>
  <cp:lastModifiedBy>Yousef Khaireddin</cp:lastModifiedBy>
  <cp:revision>41</cp:revision>
  <dcterms:modified xsi:type="dcterms:W3CDTF">2019-05-12T11:40:05Z</dcterms:modified>
</cp:coreProperties>
</file>